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91" r:id="rId8"/>
    <p:sldId id="261" r:id="rId9"/>
    <p:sldId id="262" r:id="rId10"/>
    <p:sldId id="263" r:id="rId11"/>
    <p:sldId id="290" r:id="rId12"/>
    <p:sldId id="292" r:id="rId13"/>
    <p:sldId id="264" r:id="rId14"/>
    <p:sldId id="265" r:id="rId15"/>
    <p:sldId id="266" r:id="rId16"/>
    <p:sldId id="267" r:id="rId17"/>
    <p:sldId id="268" r:id="rId18"/>
    <p:sldId id="293" r:id="rId19"/>
    <p:sldId id="269" r:id="rId20"/>
    <p:sldId id="296" r:id="rId21"/>
    <p:sldId id="297" r:id="rId22"/>
    <p:sldId id="300" r:id="rId23"/>
    <p:sldId id="298" r:id="rId24"/>
    <p:sldId id="299" r:id="rId25"/>
    <p:sldId id="270" r:id="rId26"/>
    <p:sldId id="294" r:id="rId27"/>
    <p:sldId id="301" r:id="rId28"/>
    <p:sldId id="302" r:id="rId29"/>
    <p:sldId id="303" r:id="rId30"/>
    <p:sldId id="304" r:id="rId31"/>
    <p:sldId id="305" r:id="rId32"/>
    <p:sldId id="295" r:id="rId33"/>
    <p:sldId id="306" r:id="rId34"/>
    <p:sldId id="271" r:id="rId35"/>
    <p:sldId id="272" r:id="rId36"/>
    <p:sldId id="310" r:id="rId37"/>
    <p:sldId id="307" r:id="rId38"/>
    <p:sldId id="311" r:id="rId39"/>
    <p:sldId id="312" r:id="rId40"/>
    <p:sldId id="313" r:id="rId41"/>
    <p:sldId id="314" r:id="rId42"/>
    <p:sldId id="308" r:id="rId43"/>
    <p:sldId id="315" r:id="rId44"/>
    <p:sldId id="316" r:id="rId45"/>
    <p:sldId id="317" r:id="rId46"/>
    <p:sldId id="309" r:id="rId47"/>
    <p:sldId id="273" r:id="rId48"/>
    <p:sldId id="274" r:id="rId49"/>
    <p:sldId id="318" r:id="rId50"/>
    <p:sldId id="319" r:id="rId51"/>
    <p:sldId id="320" r:id="rId52"/>
    <p:sldId id="322" r:id="rId53"/>
    <p:sldId id="321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275" r:id="rId65"/>
    <p:sldId id="276" r:id="rId66"/>
    <p:sldId id="277" r:id="rId67"/>
    <p:sldId id="278" r:id="rId68"/>
    <p:sldId id="279" r:id="rId69"/>
    <p:sldId id="280" r:id="rId70"/>
    <p:sldId id="281" r:id="rId71"/>
    <p:sldId id="282" r:id="rId72"/>
    <p:sldId id="283" r:id="rId73"/>
    <p:sldId id="284" r:id="rId74"/>
    <p:sldId id="285" r:id="rId75"/>
    <p:sldId id="286" r:id="rId76"/>
    <p:sldId id="287" r:id="rId77"/>
    <p:sldId id="288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98" r:id="rId127"/>
    <p:sldId id="399" r:id="rId128"/>
    <p:sldId id="400" r:id="rId129"/>
    <p:sldId id="401" r:id="rId130"/>
    <p:sldId id="402" r:id="rId131"/>
    <p:sldId id="403" r:id="rId132"/>
    <p:sldId id="404" r:id="rId133"/>
    <p:sldId id="405" r:id="rId134"/>
    <p:sldId id="406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EF12-16F4-6071-05BC-C0555FAD0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1AA66-1DDF-1BCD-62CF-7505C055D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DFAB8-C9E1-AF28-528D-E1648AE79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DC76-C46B-A09D-7113-65CA5E95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60551-E8C3-DA93-1F2C-87C743B2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45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514D-2222-50A8-C915-3473317D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9EAC4-A0AE-8F28-098B-FFDDD03C5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C8CD6-5046-B688-8E0C-0AFA81825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07800-9236-5682-AEF5-7A280F1C9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E1D82-1B91-0837-AB4E-3AB3060A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395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03F653-B639-0C1C-C0BB-65F03C942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7E0C9F-9935-539F-81C3-CD27281F7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D6343-B040-F494-84B1-C3252A8D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14C43-AD14-6C4F-F896-FDE09261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986B-6EC6-BF42-83ED-410AE891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338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FF56-E79A-9F49-4CCB-AE0F2EF4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EC00D-2553-86BF-2C1D-5D1EAD4FE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84B49-C901-296B-FE3B-28698C055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E650D-4485-176C-EBCF-3DEC15DF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383FE-E855-58E5-EB1E-CC90AD154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84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8AB5-7CDB-8948-447F-D9C1DD58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90A6A-79C6-3108-3883-ED8A48119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BE208-ED16-0219-E1AF-DF10D7E01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E6B3B-084F-3043-CE74-030D47B6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7C81E-BF10-9935-0AB5-EC3379D0D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743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44B9-E75A-45D8-C15C-EA2FF9321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74C84-6D2A-F368-7CE5-8CCE7C669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D17F8-60F5-3568-ACF8-1DA71A71E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74DE8-AD28-45A5-E295-C75BC3562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152DC-7AC0-4E18-BB9B-F363CDE81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E648A-5AB8-55EA-D252-83E23CF6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36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42B1-00F4-939B-197C-FC14F54A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A62B9-CFB8-A085-96C7-44CD38C3F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04419-3E3D-B090-E6B1-E00396DA7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63727-0021-5D8E-4DE4-0C7C5A697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6B2E6D-84F8-1CC4-0B90-796AD1FA9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36775-8FD7-3F34-3558-CFF60AE1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81C21B-BF8E-5899-002A-0806F989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8947B7-96FB-1B71-3117-580A7F1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826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B4BB-AB22-F802-C008-7D9B8AB6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C973F4-475C-0912-4F80-45F1FF79E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0D104-7B93-B5B3-519A-2F634B18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1F156-228D-D822-E4B7-06A70148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6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DFF0C-1852-B997-F84B-A83E6A5D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55892-AB06-421F-EC75-2E859592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7CA30-C5F9-A6D9-5AD5-91D486A58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55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D705-C2B1-DCED-F761-10681AD7B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3383B-36D1-6790-C224-A0FEA9DD8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BEFC6-00E3-348C-5235-A38956AC4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BEB7B-B78F-7211-F2CB-6A1BFD0A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8F29A-1045-FF17-6C53-AD37C04C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52B10A-0DF0-596D-1DC5-C41C34AE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6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ED3D-C8C8-1D8C-DEA7-4662307F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7CE7D6-F03D-FBD6-CF02-CA4D7333D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86E5A-E986-0D24-6AD3-6F82CB04B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31F29-D68A-CE08-BF7A-5D93FBD4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7455D-A550-49CB-8FE4-287C4E0E4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405EA-D033-8C1D-9414-0664E1EE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97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4934EA-A89F-D223-D823-3F848709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F9795-AB89-BFFF-2B00-F43FCA597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C0573-8C4D-C215-314D-AF745705C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65A4C-A39C-4252-8DA6-68FED69CC14A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96B7-14CD-E191-05FC-AF9B9CFCE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72CD-AE8F-C1B5-5EA3-7088AF007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3F0E6-C9EC-479F-A3D2-24F0C9E25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924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search-ebscohost-com.ie.idm.oclc.org/login.aspx?direct=true&amp;db=bsu&amp;AN=59475446&amp;site=ehost-live&amp;scope=site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ie.edu/en/Home/ConditionsOfUse" TargetMode="External"/><Relationship Id="rId2" Type="http://schemas.openxmlformats.org/officeDocument/2006/relationships/hyperlink" Target="https://search-ebscohost-com.ie.idm.oclc.org/login.aspx?direct=true&amp;db=bth&amp;AN=13074617&amp;site=ehost-live&amp;scope=site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ie.edu/en/Home/ConditionsOfUse" TargetMode="External"/><Relationship Id="rId2" Type="http://schemas.openxmlformats.org/officeDocument/2006/relationships/hyperlink" Target="https://search-ebscohost-com.ie.idm.oclc.org/login.aspx?direct=true&amp;db=bth&amp;AN=15253025&amp;site=ehost-live&amp;scope=site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GdPgLGR3TE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mallbusiness.chron.com/estimate-market-demand-24394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igncouncil.org.uk/our-work/news-opinion/the-power-of-branding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hartford.com/business-insurance/strategy/business-branding/brand-equity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ary.ie.edu/en/Home/ConditionsOfUse" TargetMode="External"/><Relationship Id="rId2" Type="http://schemas.openxmlformats.org/officeDocument/2006/relationships/hyperlink" Target="https://search-ebscohost-com.ie.idm.oclc.org/login.aspx?direct=true&amp;db=bth&amp;AN=3633762&amp;site=ehost-live&amp;scope=sit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B641-70C0-BB5A-D1C0-28C0482F6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Brand and Product Management</a:t>
            </a:r>
            <a:br>
              <a:rPr lang="en-IN" b="1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0B03E-7C87-D1BB-765C-D41E563C3C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BBE0E-1FD4-0D37-102A-589C6F1E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95F8D-8A67-059B-711B-1B3355A1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8C8452-A7A2-CC55-80D1-1EE4D33C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88A5D-DE24-85F6-6EDC-8A01B420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8B10F7-DF12-2233-E176-1B9617ACA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CC072E-9756-1D09-1420-B0D7004F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EDD3D8-B2A5-36B1-F5C3-A89DEB96A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2CE51E-36B9-BC5D-8138-405C34F8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Why Most Product Launches Fail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order to access it click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2" tooltip="Planing te product lifecycle"/>
              </a:rPr>
              <a:t>here. </a:t>
            </a:r>
            <a:endParaRPr lang="en-US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Username: iecoursera1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Password: Rm0903Cour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1202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Reading for Module 3 - Leveraging the Corporate Brand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order to access the readings, please use the following user and password: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User: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iecoursera</a:t>
            </a:r>
            <a:endParaRPr lang="en-US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Password: bb56321uy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Module 3 Reading: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2"/>
              </a:rPr>
              <a:t>Leveraging the Corporate Brand</a:t>
            </a:r>
            <a:endParaRPr lang="en-US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Before reading the article, please review the following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3"/>
              </a:rPr>
              <a:t>terms and conditions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of use.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17565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35" y="2960841"/>
            <a:ext cx="10515600" cy="1325563"/>
          </a:xfrm>
        </p:spPr>
        <p:txBody>
          <a:bodyPr/>
          <a:lstStyle/>
          <a:p>
            <a:r>
              <a:rPr lang="en-IN" dirty="0"/>
              <a:t>Week3: Building your brand portfolio</a:t>
            </a:r>
          </a:p>
        </p:txBody>
      </p:sp>
    </p:spTree>
    <p:extLst>
      <p:ext uri="{BB962C8B-B14F-4D97-AF65-F5344CB8AC3E}">
        <p14:creationId xmlns:p14="http://schemas.microsoft.com/office/powerpoint/2010/main" val="14385538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4.0 What a product and brand portfolio is and why you need to define it.</a:t>
            </a:r>
            <a:br>
              <a:rPr lang="en-US" b="0" i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4F3684-9D10-CE4E-F752-65A166EB9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612" y="2353469"/>
            <a:ext cx="6200775" cy="3295650"/>
          </a:xfrm>
        </p:spPr>
      </p:pic>
    </p:spTree>
    <p:extLst>
      <p:ext uri="{BB962C8B-B14F-4D97-AF65-F5344CB8AC3E}">
        <p14:creationId xmlns:p14="http://schemas.microsoft.com/office/powerpoint/2010/main" val="12083411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7FCA2-D5AC-7C4D-294C-31AF3055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663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From a brand perspective, how do you deal with the situation, do you continue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launching brands, do you use existing brands, do you re-position your brands?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That is why brand portfolio strategy was born. 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It is the finest, effective creation deployment and  management of brand assets to support top and bottom line growth. The objective of the grand portfolio is to maximize its value 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by strategically growing, leveraging, and protecting brands to ensure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optimal coverage across a market with minimal overlap.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It will allow us to determine the right number of product and brands, and thus,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rationalize our portfolio to achieve economies of scale.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Determine the right level of investment for each brand.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5403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4.1 What is the relationship between brand portfolio and brand architecture?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43092-8562-A555-44ED-40B599D64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4353522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7E177-E3FF-D25C-026B-EDB014BA6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559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11786-1C01-641D-126A-6EC16A05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C6F8-42AB-5493-D726-63F8ADC1A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B4AD2-B7B2-6863-BE8D-14BE1E6D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446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4.2 How to develop your brand portfolio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For example, between Gatorade and Powerade.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So how do you develop a brand portfolio strategy?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will talk about five steps.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1. First one is, connecting the brand to business impacts.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2. Second is, building a fact base.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3. Third is, developing customer insights.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4. Fourth is, creating portfolio scenarios.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5. And five is, to define a roadmap to achieve growth.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37739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4.3 Managing your brand portfolio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ACB572-F8F0-D1CE-693B-A02B4F54E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50802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132CE-D3E2-0C26-4E21-EB1BC63D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3FB14-D209-00CC-3694-1C322385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FLAW 1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company can't support fast growth.</a:t>
            </a:r>
          </a:p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LESSON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Have a plan to ramp up quickly if the product takes off.</a:t>
            </a:r>
          </a:p>
          <a:p>
            <a:pPr algn="l" fontAlgn="base"/>
            <a:endParaRPr lang="en-US" sz="1600" b="0" i="0" dirty="0">
              <a:solidFill>
                <a:srgbClr val="595959"/>
              </a:solidFill>
              <a:effectLst/>
              <a:latin typeface="Helvetica" panose="020B0604020202020204" pitchFamily="34" charset="0"/>
            </a:endParaRPr>
          </a:p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FLAW 2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product falls short of claims and gets bashed.</a:t>
            </a:r>
          </a:p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LESSON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Delay your launch until the product is really ready.</a:t>
            </a:r>
          </a:p>
          <a:p>
            <a:pPr algn="l" fontAlgn="base"/>
            <a:endParaRPr lang="en-US" sz="1600" b="0" i="0" dirty="0">
              <a:solidFill>
                <a:srgbClr val="595959"/>
              </a:solidFill>
              <a:effectLst/>
              <a:latin typeface="Helvetica" panose="020B0604020202020204" pitchFamily="34" charset="0"/>
            </a:endParaRPr>
          </a:p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FLAW 3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new item exists in "product limbo."</a:t>
            </a:r>
          </a:p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LESSON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Test the product to make sure its differences will sway buyers.</a:t>
            </a:r>
          </a:p>
          <a:p>
            <a:pPr algn="l" fontAlgn="base"/>
            <a:endParaRPr lang="en-US" sz="1600" b="0" i="0" dirty="0">
              <a:solidFill>
                <a:srgbClr val="595959"/>
              </a:solidFill>
              <a:effectLst/>
              <a:latin typeface="Helvetica" panose="020B0604020202020204" pitchFamily="34" charset="0"/>
            </a:endParaRPr>
          </a:p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FLAW 4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product defines a new category and requires substantial consumer education--but doesn't get it.</a:t>
            </a:r>
          </a:p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LESSON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If consumers can't quickly grasp how to use your product, it's toast.</a:t>
            </a:r>
          </a:p>
          <a:p>
            <a:pPr algn="l" fontAlgn="base"/>
            <a:endParaRPr lang="en-US" sz="1600" b="0" i="0" dirty="0">
              <a:solidFill>
                <a:srgbClr val="595959"/>
              </a:solidFill>
              <a:effectLst/>
              <a:latin typeface="Helvetica" panose="020B0604020202020204" pitchFamily="34" charset="0"/>
            </a:endParaRPr>
          </a:p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FLAW 5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product is revolutionary, but there's no market for it.</a:t>
            </a:r>
          </a:p>
          <a:p>
            <a:pPr algn="l" fontAlgn="base"/>
            <a:r>
              <a:rPr lang="en-US" sz="1600" b="1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THE LESSON </a:t>
            </a:r>
            <a:r>
              <a:rPr lang="en-US" sz="1600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Don't gloss over the basic questions "Who will buy this and at what price?"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0607736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C897F-40AA-BC2A-AECE-B7ABD673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259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95CD9-236B-EA72-84C0-77F28A16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68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22A59-314A-4FA4-1743-331D2DC1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406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C5950F-28EF-455B-D338-DCC764360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75139"/>
            <a:ext cx="10905066" cy="37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23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15D64-B2FA-3F4B-53D2-4017CAC8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993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B2A35-6850-F172-9F3E-B302F59AD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631" b="142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092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1D7DFA-63D7-911D-1AD0-13E9915A4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487" y="643466"/>
            <a:ext cx="831502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2354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6BF24-961F-AEFE-7812-D1D0C803A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682" y="643466"/>
            <a:ext cx="44986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875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00115E-F97A-3990-6359-3BF6C05ED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423" y="643466"/>
            <a:ext cx="68991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855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572D29-66BD-D3B9-35E6-1996AFF79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437" y="643466"/>
            <a:ext cx="577312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97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B564-2D32-D505-B5E2-CEF671BA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639" y="3005087"/>
            <a:ext cx="10515600" cy="1325563"/>
          </a:xfrm>
        </p:spPr>
        <p:txBody>
          <a:bodyPr/>
          <a:lstStyle/>
          <a:p>
            <a:r>
              <a:rPr lang="en-US" dirty="0"/>
              <a:t>Developing and launching your product.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14832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1E867F-D23B-1892-7AE6-ED467FAA0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7961" y="643467"/>
            <a:ext cx="537607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20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760F8E-C519-60F5-A9E7-C21089ADA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011" y="643467"/>
            <a:ext cx="642197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054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Reading for Module 4 - Making brand portfolios work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order to access the readings, please use the following user and password: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User: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iecoursera</a:t>
            </a:r>
            <a:endParaRPr lang="en-US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Password: bb56321uy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Module 4 Reading: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2"/>
              </a:rPr>
              <a:t>Making brand portfolios work</a:t>
            </a:r>
            <a:endParaRPr lang="en-US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Before reading the article, please review the following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3"/>
              </a:rPr>
              <a:t>terms and conditions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of use.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8826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665" y="2592131"/>
            <a:ext cx="10515600" cy="1325563"/>
          </a:xfrm>
        </p:spPr>
        <p:txBody>
          <a:bodyPr/>
          <a:lstStyle/>
          <a:p>
            <a:r>
              <a:rPr lang="en-US" dirty="0"/>
              <a:t>Introduction to the customer experience journey.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90583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5.0 The customer experience journey.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17865-A2B3-8DC4-1F89-5594BC939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6118169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991D-077B-8F94-7ACC-90DD8228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738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9215-1091-678B-211D-4DAEB7AC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D8896-AC22-F5E3-10F9-A1295E4F1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1955D-273E-9724-F11F-346B22B96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89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6128-65AD-1775-2394-6F989516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5AF07-52BD-D6CB-3121-BC521BCE3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C68ED-6819-C437-5F65-17EBCDEF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21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E0EC-EC04-991B-C0AE-1EA0B03E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52A9-0822-AEE5-AAB4-816837931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8A677-8BCF-3378-A1EE-4333F66F4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94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86FB-E7DA-1997-E382-1DF8F129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5.1 What is the purchase funnel?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186CED-BE96-6C91-B699-DAF3CE8A7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932395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1.3 How to grow your product offering?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2 things first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Product, what is sold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And Market, to whom they sold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Managing growth effectively required that new products fit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within the firm's missions, organizational strength, and existing products.</a:t>
            </a:r>
          </a:p>
          <a:p>
            <a:r>
              <a:rPr lang="en-US" b="0" i="0" dirty="0">
                <a:solidFill>
                  <a:srgbClr val="595959"/>
                </a:solidFill>
                <a:effectLst/>
                <a:latin typeface="Helvetica" panose="020B0604020202020204" pitchFamily="34" charset="0"/>
              </a:rPr>
              <a:t>"Who will buy this and at what price?"</a:t>
            </a:r>
            <a:endParaRPr lang="en-IN" dirty="0"/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400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8485-BF3D-1B2C-245D-34E0887E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4F001-CA2E-1714-33F7-1145A3402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D4A2A-3A98-D6C0-DCD0-4DAC2A314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860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84B7A-A5AA-5C2E-BF36-B7D936CE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D83FF-452B-5F56-48A0-E358F560A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54164-C861-BA35-FCC7-BE3BC5346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527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5BBD-70AE-6C01-9600-8DD60473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224DC-A599-640D-B364-07F1A0A87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6069A-0219-D0B8-28B3-482A02502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087"/>
            <a:ext cx="12192000" cy="628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147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269B5-A8AA-0124-A3A7-D2E01AAC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9276A-1CC0-CBE0-0842-7F2666EF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A84E8-9DDE-CE78-FE83-75B5BBFE0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55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2710-496E-2C3B-D7F8-6D144F1C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44B28-A6EA-020E-8C34-355949D8F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How to understand my customer's experiences with a product? Use the Customer Experience Journey Tool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Access the video clicking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2"/>
              </a:rPr>
              <a:t>here. </a:t>
            </a:r>
            <a:endParaRPr lang="en-US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33019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touchpoints of your brand.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93CD8D5-43CA-FE47-EC8E-B4244A40D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7087589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3405D-2A57-E331-9AF5-55E8F40F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597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EAEEC-7E76-CC47-3EF6-88449E96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3530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BE49A-4CB7-61E9-4BE9-96C37F98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854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B7B10-763B-103D-DF44-E600F223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2067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1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A321B-6A0F-AA8B-E2B9-8CFAD4FF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917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5.3 Identifying your touchpoints.</a:t>
            </a:r>
            <a:b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CCEE4A-0B9A-4DE7-6FA8-02F969B41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0662204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DD3EF-FC45-2F47-CFAA-813E7560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884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00D8E-2C97-EC8C-86F8-67FDA240A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288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5.5 Defining the touchpoints roles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FB4BF-017B-A2A1-50D9-3F5A853A6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1538753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5.6 Implementing the brand at the key touchpoints.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1D79D67-6A94-D1AD-7739-1E45EC006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559681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35DCD-AEC1-3B92-ED24-18EA745C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553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6376"/>
            <a:ext cx="10515600" cy="1325563"/>
          </a:xfrm>
        </p:spPr>
        <p:txBody>
          <a:bodyPr/>
          <a:lstStyle/>
          <a:p>
            <a:r>
              <a:rPr lang="en-US" dirty="0"/>
              <a:t>Embedding the brand through a brand engagement program.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14782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37BD8-4A08-6D45-6CEC-A3A286EB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36931" cy="4587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47D3C1-FB42-9B93-ADA6-FD2249B77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445" y="1672390"/>
            <a:ext cx="4006645" cy="465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80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B5DD8-4345-D704-837E-8C306925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193" y="1690688"/>
            <a:ext cx="3839014" cy="45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694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brand engagement program works at three levels. 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</a:t>
            </a:r>
          </a:p>
          <a:p>
            <a:pPr marL="0" indent="0" algn="l"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At the rational level, because we need employees to understand what is the essence and the values of the brand so they can guide their business decisions.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Second, at a behavioral level, because we need them to 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have the tools that help them apply the brand at each assigned touch point.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our experience, is most important in generating actual change,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is to convince them at an emotional level, 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because by providing a meaningful purpose of they can relate to.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29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407BE-F3C2-6A90-C584-1629FE00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6756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A39B0-01B8-23E6-8739-35FD6988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901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BBE5-FE53-66B1-8E06-402193ED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9070-C180-F6DF-37F0-102D3477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B34E2-B657-AA14-4340-1D5C6E28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354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6.1 Defining your internal communication and training program.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9E66AD-7BDD-929E-431E-4CD91B876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0057344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F995-1B63-48B7-5C15-73827A82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D979BC-5A46-0C1E-2613-8A97E825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61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F995-1B63-48B7-5C15-73827A82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D79BD4-1DF3-DF3A-2056-0440CCFD4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128712"/>
            <a:ext cx="48482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20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F995-1B63-48B7-5C15-73827A82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C668B-8FC7-A0A3-C124-B10390D77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633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F995-1B63-48B7-5C15-73827A82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4AAAA-C8A4-C1CB-785F-1BB76770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171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F995-1B63-48B7-5C15-73827A82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81BCA-FDFC-4099-9965-34F445BC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554" y="809820"/>
            <a:ext cx="5675518" cy="523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6188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F995-1B63-48B7-5C15-73827A82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AD670C-ABD9-6B1F-CCF3-933E3EB1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088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6.2 Embedding the brand throughout the organization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A3F98-F47D-1215-C6BA-5F3B5306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873946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FD0B2-7BCA-DA97-6F84-BA460D55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0469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C3B4F-AC1A-D73B-DB58-5B13722E4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527" y="599222"/>
            <a:ext cx="591094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98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F995-1B63-48B7-5C15-73827A82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89967-0B0F-1B0B-9E97-7E22F800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326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6.3 Measuring and tracking internal brand behavior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4B3D9D-C7EF-FFA4-0647-0905EDEDC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81859360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4F995-1B63-48B7-5C15-73827A82C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ED734-7C56-10E5-EAF8-64ECD5C3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519112"/>
            <a:ext cx="65436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625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045103-3DDA-7A22-842B-014D0A5DB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859" y="643466"/>
            <a:ext cx="586428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228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6406-BFC2-1ACE-18F3-404580DD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091" y="3182067"/>
            <a:ext cx="5429864" cy="1325563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17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75243-DF15-F1F5-1340-441AF18D9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3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36DF-C49F-AF9B-F20D-5166FC19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BA95C-0EE6-CA1B-3E09-C32A48E1B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EC6FA-3780-DA63-8049-39BF85141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92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1.4 How to calculate demand for your product.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08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A86CA-EC0E-331F-5C2B-D5AF91374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04621-8FD8-9048-837F-BED406059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2590C-85D0-445B-4101-3A6C6212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12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6C953-032F-2417-3625-3811F278E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B317-5588-E2F8-FEA7-50CFFBAF1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2133C-7975-798E-3C2F-3843D54C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B66-D4BF-6AFC-9FC7-CA73D3F4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7D84-EDE3-9037-A580-74A1B8C5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108DD-3752-AA9A-2FFC-A3E9AADA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1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B66-D4BF-6AFC-9FC7-CA73D3F4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7D84-EDE3-9037-A580-74A1B8C5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605AD-D968-56B0-67C9-8BECD2D15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5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B66-D4BF-6AFC-9FC7-CA73D3F4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7D84-EDE3-9037-A580-74A1B8C5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E41EC-D4C6-B465-F997-93AF1D66B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83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B66-D4BF-6AFC-9FC7-CA73D3F4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7D84-EDE3-9037-A580-74A1B8C5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5DC59-E7D6-AD88-FA22-71915551A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58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How to Estimate Market Demand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This article aims to explain the student how important is to understand the demand for your product, specially when it involves a small business.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Step by step you will learn how to calculate the demand for goods based on your sales and data of your consumers.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Click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2" tooltip="How to Estimate Demand"/>
              </a:rPr>
              <a:t>here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to read more.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220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CD98D-3B4E-2A79-7157-B77E4FCFC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1.5 How to develop and launch new products.</a:t>
            </a:r>
            <a:br>
              <a:rPr lang="en-US" sz="2200" b="0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Text, timeline&#10;&#10;Description automatically generated">
            <a:extLst>
              <a:ext uri="{FF2B5EF4-FFF2-40B4-BE49-F238E27FC236}">
                <a16:creationId xmlns:a16="http://schemas.microsoft.com/office/drawing/2014/main" id="{4FDA803C-0E7E-0F7A-99A6-479398331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045" y="1675227"/>
            <a:ext cx="78119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3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4C093A-BA31-753F-5C4C-723516FFF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334" y="643467"/>
            <a:ext cx="877333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6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CD3207-CA3B-8918-EB52-6E9791FE9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043" y="457200"/>
            <a:ext cx="861391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56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275089-5948-118A-0A43-61872E84D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128" y="457200"/>
            <a:ext cx="893774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9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995AD-1A28-565A-C291-240755FC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51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5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2CFD3FF-442F-0293-20B2-472AE6419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552" y="643467"/>
            <a:ext cx="737889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93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60CE3E9-0BE1-0847-9AC6-498F489C5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357" y="643467"/>
            <a:ext cx="96052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34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D5410-CE4E-9AE6-D75A-98C5993D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1.6 Defining your product pipeline.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FA359A-BD7D-0521-D8E5-8A1B878E0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8974" y="1825625"/>
            <a:ext cx="4034052" cy="4351338"/>
          </a:xfrm>
        </p:spPr>
      </p:pic>
    </p:spTree>
    <p:extLst>
      <p:ext uri="{BB962C8B-B14F-4D97-AF65-F5344CB8AC3E}">
        <p14:creationId xmlns:p14="http://schemas.microsoft.com/office/powerpoint/2010/main" val="1171034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F4B2-04DB-B52E-2AFF-7B7ED1A9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656F5-B86B-0CA8-FD8D-4CFED9CA4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A805E-BA3D-152D-A9DB-9F63F68E0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3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426" y="2766218"/>
            <a:ext cx="10515600" cy="1325563"/>
          </a:xfrm>
        </p:spPr>
        <p:txBody>
          <a:bodyPr/>
          <a:lstStyle/>
          <a:p>
            <a:r>
              <a:rPr lang="en-US" dirty="0"/>
              <a:t>What are brands and how do you develop them?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707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2.0 What is a brand and why do you need one?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 brand is to be comfortable buying a product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 A brand can be what a consumer thinks of a, once she or 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he listens the name of the brand.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 brand could be like a sort of promise a company makes to you, or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maybe also an experience you enjoy when you buy any specific product.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9347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6397-32A7-1272-7D37-2FBC438F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8A8D-975D-9EA2-0524-6AD63933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58E89-BF0F-3143-49C9-06A8B2677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93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2.1 Inputs for developing your brand.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0F9DB8-A1F4-4534-CBF7-8238A03783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025882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9841-1579-986C-4DEA-22E7A57C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3362-9334-0F54-C0C8-002186B10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0EC77-D7C6-5F47-1B81-054DCEFF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2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9841-1579-986C-4DEA-22E7A57C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3362-9334-0F54-C0C8-002186B10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FCE3A-F2FE-E145-A77D-2188E269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F6D0F-3A23-A7B9-D4DF-E36432A8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39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9841-1579-986C-4DEA-22E7A57C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3362-9334-0F54-C0C8-002186B10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0FE12-226F-239A-167E-A491D8CCD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89841-1579-986C-4DEA-22E7A57C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3362-9334-0F54-C0C8-002186B10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2861D-0A0E-66BA-F072-FA054D70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18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2.2 How to analyze your competitors.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53C06-A176-BB68-AA1B-024E688AE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913031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0537-5C16-78E1-4E73-B7ED1186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617E5-B136-C06D-A3CD-78E13BF31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27ED-605E-B5FE-A0E3-A9BAC7A2A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67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0537-5C16-78E1-4E73-B7ED1186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617E5-B136-C06D-A3CD-78E13BF31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C4041-4AD8-0EAF-26FB-BDE16054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13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E5B5-342E-F63B-C69D-8E74DDDE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5B034-D3FE-D41D-24C0-22642BD1E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FFC10-5436-693B-242C-4F781FA4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94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DED24-88FC-3499-E4B7-F6FB4CE4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98DF2-BAFA-2E78-F989-EAA4F4DB5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 Brand Guide: The Power of Branding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This guide will help you understand the power of branding and how to improve the perception of your product or service through brands.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This guide analyzes the term "brand" and all the different factors to take into account when generating an effective and powerful brand such as the key ingredients of a brand, why we need one, or how brands are changing nowadays.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The powerful brand of Coca-Cola will be used as an example along with the branding guide.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Read more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2"/>
              </a:rPr>
              <a:t>here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3457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325563"/>
          </a:xfrm>
        </p:spPr>
        <p:txBody>
          <a:bodyPr/>
          <a:lstStyle/>
          <a:p>
            <a:r>
              <a:rPr lang="en-US" dirty="0"/>
              <a:t>Defining your brand and its key elements.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9888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A7E78-E430-D51F-358E-983D50340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566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DE53F6A-3903-E53C-3B47-67404720D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18" b="280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8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963DA-C9BC-75E0-A728-173074EF0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58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21DF2BE-7ACC-C682-A091-FDBC79FEB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38" b="199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98339C-EB52-1150-FE6B-51C78C848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354" r="-1" b="2048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01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9062-5FC0-5750-07EA-7A7C0FA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0C04F-F878-663E-B593-1CBD017C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069B0-E92A-1D8E-8865-8FEC73F1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15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9062-5FC0-5750-07EA-7A7C0FAB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0C04F-F878-663E-B593-1CBD017C4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D4F1C-9DAF-C970-44CB-34631EA2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84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7C64F2-1DF2-F1B1-2A03-062A8CAAA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428" r="-1" b="348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02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40B12D-2C95-2D21-E0BE-71373ACA3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12" b="340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627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02C8919E-273D-D67D-6D5D-05268B119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82" b="2972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408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9373-FB61-E676-3154-DE412168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CC2B-196D-932E-382F-4BC1E2CC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17C18-7BEB-2C5D-CD35-3248C7F3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53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9373-FB61-E676-3154-DE412168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CC2B-196D-932E-382F-4BC1E2CC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4C1E7-6F8D-754F-C60C-FB019E6A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747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9373-FB61-E676-3154-DE412168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CC2B-196D-932E-382F-4BC1E2CC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430AA-F128-84F7-6DEA-8C88B7060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7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7A319-A7F7-52D0-D497-0B0A998B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27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69373-FB61-E676-3154-DE412168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CC2B-196D-932E-382F-4BC1E2CCE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7AB64-A46A-7E74-5A8B-C09BD70F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9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3656-E743-4C0F-1C28-42DAA5BC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67C9-3036-F51D-184A-8A2AFC8D8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A6728-A40B-8D7A-3DE6-0156EEB48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21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A489-B2C8-E560-8E15-83FAFF57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27A9-76E4-203A-D3CE-00D032395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862C4-A84A-CC12-5B09-736E63CF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23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A5C8-4AFC-46F4-04A5-BBA62DCE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C1B2-100F-10FE-48FF-3C98D23AE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BABB6-5826-AD80-791E-A9C6BA58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91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652" y="2766218"/>
            <a:ext cx="10515600" cy="1325563"/>
          </a:xfrm>
        </p:spPr>
        <p:txBody>
          <a:bodyPr/>
          <a:lstStyle/>
          <a:p>
            <a:r>
              <a:rPr lang="en-IN" dirty="0"/>
              <a:t>Developing your brand strategy.</a:t>
            </a:r>
          </a:p>
        </p:txBody>
      </p:sp>
    </p:spTree>
    <p:extLst>
      <p:ext uri="{BB962C8B-B14F-4D97-AF65-F5344CB8AC3E}">
        <p14:creationId xmlns:p14="http://schemas.microsoft.com/office/powerpoint/2010/main" val="2646298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3179E-9D3C-899E-2683-36C606270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927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174" y="2766218"/>
            <a:ext cx="10515600" cy="1325563"/>
          </a:xfrm>
        </p:spPr>
        <p:txBody>
          <a:bodyPr/>
          <a:lstStyle/>
          <a:p>
            <a:r>
              <a:rPr lang="en-IN" dirty="0"/>
              <a:t>Introduction to brand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967923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0" i="0">
                <a:solidFill>
                  <a:schemeClr val="bg1"/>
                </a:solidFill>
                <a:effectLst/>
              </a:rPr>
              <a:t>3.0 What Brand Architecture is and why you need it.</a:t>
            </a:r>
            <a:br>
              <a:rPr lang="en-US" sz="4100" b="0" i="0">
                <a:solidFill>
                  <a:schemeClr val="bg1"/>
                </a:solidFill>
                <a:effectLst/>
              </a:rPr>
            </a:br>
            <a:endParaRPr lang="en-US" sz="4100">
              <a:solidFill>
                <a:schemeClr val="bg1"/>
              </a:solidFill>
            </a:endParaRP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A68B9D2-FC53-573B-E4E5-37516D59F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54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268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13603-0101-CA1B-98EA-706927D68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3.1 Brand equity and its relevance in your business.</a:t>
            </a:r>
            <a:br>
              <a:rPr lang="en-US" dirty="0"/>
            </a:b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FE70C6-73C4-121C-96F5-EB8BEFF1A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brand equity can be explained as the additional money consumers 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are willing to pay for a coke versus a no brand cola from the super market.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But in terms of companies, it is the additional money that an organization is 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willing to pay for the Coca Cola company versus another one.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For example, a critical situation for brand equity, is when the organization wants to expand into new markets and businesses.  If it has a positive brand equity in that specific field, it is more likely that consumers will want to try the products, because of the association with a known brand.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/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53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4D0C-C7B9-0544-260A-9B0CBA86B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Understand products and product strategy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01320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AC731C-A5A7-5F93-7A92-DA1EF8D2B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2225" y="643467"/>
            <a:ext cx="47075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417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Build Brand Equity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This article is a short and straight to the point reminder of what is brand equity and the steps to obtain it.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Click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2" tooltip="Build Brand Equity"/>
              </a:rPr>
              <a:t>here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to access it.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83820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Which are the different models of brand architecture?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F01F8-69B9-2808-A1F0-1089D5C4A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571382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64293-2C6B-1986-0527-42F4A3730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319087"/>
            <a:ext cx="61436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604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E9612D-ECC4-5D37-D688-5D2D7D666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1888" y="643466"/>
            <a:ext cx="534822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457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00184-A0D5-E31B-DF0F-1BB79C90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98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BFF96-902B-84B6-2671-A2D414484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667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21CE5-AEA4-B0BC-9275-BD9A1346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971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71EB-8B52-6C96-88DF-72CFA236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0E7A3-BC3F-FF83-A7DC-EA32CCFC0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EA269-2692-1A85-6D53-3CF5DD1A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2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36" y="2651125"/>
            <a:ext cx="10515600" cy="1325563"/>
          </a:xfrm>
        </p:spPr>
        <p:txBody>
          <a:bodyPr/>
          <a:lstStyle/>
          <a:p>
            <a:r>
              <a:rPr lang="en-IN" dirty="0"/>
              <a:t>Models of brand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627346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1.1 How do you classify new products and what is the product mix?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2298B-91E4-D13C-0BD0-D1C7FAA98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97597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3.3 What a branded house is and when to use it.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5E6F-013F-32C3-CE61-E0D99D453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3169600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08BE5-87C5-9E32-717F-08F7CF182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147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1B57D-24F0-4AEB-D527-758CC706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608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3.4 What a house of brands is and when to use it.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00D75-7AA3-8D05-C668-92D4BA67C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053980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70F12-D316-81E4-4388-8A5D4B22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355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ED826-0014-268E-7F94-73C3E05A3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09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3.5 What a hybrid model is and when to use it.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363337-2CE4-2DB9-1D07-8A9CF24CF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5266537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2BBC3-EDA8-C06E-769D-C4C0B814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20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8F23C-7FB2-4462-B248-6F2A917E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347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9D521-0066-ECB6-9EF6-5F29A6EC1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817"/>
            <a:ext cx="12192000" cy="639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96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C90-7248-D8B9-0BEE-ACECDADD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1.2 What is the product lifecycle?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E2DE9B-7456-0BB3-BC0C-1D4F448C9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6069319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665" y="2975590"/>
            <a:ext cx="10515600" cy="1325563"/>
          </a:xfrm>
        </p:spPr>
        <p:txBody>
          <a:bodyPr/>
          <a:lstStyle/>
          <a:p>
            <a:r>
              <a:rPr lang="en-IN" dirty="0"/>
              <a:t>Developing your brand architecture.</a:t>
            </a:r>
          </a:p>
        </p:txBody>
      </p:sp>
    </p:spTree>
    <p:extLst>
      <p:ext uri="{BB962C8B-B14F-4D97-AF65-F5344CB8AC3E}">
        <p14:creationId xmlns:p14="http://schemas.microsoft.com/office/powerpoint/2010/main" val="26247071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3.6 How to develop a brand architecture - part 1.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E533A-9D61-22F2-25DD-A61EE7031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79610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995A9-8E26-5A80-7F95-C8DE12612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758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How to develop brand architecture - part 2.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36EB88-BE31-3C40-6B8B-934218E28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6822079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3.7 Top 5 indicators of a brand architecture issue or opportunity.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E4C42-B984-E245-4F43-4FFC08293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5907" y="1825625"/>
            <a:ext cx="3560185" cy="4351338"/>
          </a:xfrm>
        </p:spPr>
      </p:pic>
    </p:spTree>
    <p:extLst>
      <p:ext uri="{BB962C8B-B14F-4D97-AF65-F5344CB8AC3E}">
        <p14:creationId xmlns:p14="http://schemas.microsoft.com/office/powerpoint/2010/main" val="3751113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1A8A7-A102-807E-C11C-2725C1EF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585787"/>
            <a:ext cx="66008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45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CBCB1-ADE8-D88C-AF52-FB0DE915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275" y="1825625"/>
            <a:ext cx="4463449" cy="4351338"/>
          </a:xfrm>
        </p:spPr>
      </p:pic>
    </p:spTree>
    <p:extLst>
      <p:ext uri="{BB962C8B-B14F-4D97-AF65-F5344CB8AC3E}">
        <p14:creationId xmlns:p14="http://schemas.microsoft.com/office/powerpoint/2010/main" val="2664621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CC3E8-A175-C313-4436-EC2C442F1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3888" y="1825625"/>
            <a:ext cx="4424224" cy="4351338"/>
          </a:xfrm>
        </p:spPr>
      </p:pic>
    </p:spTree>
    <p:extLst>
      <p:ext uri="{BB962C8B-B14F-4D97-AF65-F5344CB8AC3E}">
        <p14:creationId xmlns:p14="http://schemas.microsoft.com/office/powerpoint/2010/main" val="401079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3.8 Things to consider when naming your brand.</a:t>
            </a:r>
            <a:br>
              <a:rPr lang="en-US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411321-7115-CC21-E431-E96082929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4212948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C68F-5BDA-E336-9615-ADD9A182E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Reading for Module 3 - Brand Relationship Spectrum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B75C3-642A-1F64-3523-342769FF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In order to access the readings, please use the following user and password: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User: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iecoursera</a:t>
            </a:r>
            <a:endParaRPr lang="en-US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Password: bb56321uy </a:t>
            </a: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Module 3 Reading: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2"/>
              </a:rPr>
              <a:t>Brand Relationship Spectrum</a:t>
            </a:r>
            <a:endParaRPr lang="en-US" b="0" i="0" dirty="0">
              <a:solidFill>
                <a:srgbClr val="1F1F1F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Before reading the article, please review the following </a:t>
            </a:r>
            <a:r>
              <a:rPr lang="en-US" b="0" i="0" u="sng" dirty="0">
                <a:solidFill>
                  <a:srgbClr val="0056D2"/>
                </a:solidFill>
                <a:effectLst/>
                <a:latin typeface="Source Sans Pro" panose="020B0503030403020204" pitchFamily="34" charset="0"/>
                <a:hlinkClick r:id="rId3"/>
              </a:rPr>
              <a:t>terms and conditions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of use.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6048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8991</TotalTime>
  <Words>1457</Words>
  <Application>Microsoft Office PowerPoint</Application>
  <PresentationFormat>Widescreen</PresentationFormat>
  <Paragraphs>131</Paragraphs>
  <Slides>165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2" baseType="lpstr">
      <vt:lpstr>Arial</vt:lpstr>
      <vt:lpstr>Calibri</vt:lpstr>
      <vt:lpstr>Calibri Light</vt:lpstr>
      <vt:lpstr>Helvetica</vt:lpstr>
      <vt:lpstr>Helvetica Neue</vt:lpstr>
      <vt:lpstr>Source Sans Pro</vt:lpstr>
      <vt:lpstr>Office Theme</vt:lpstr>
      <vt:lpstr>Brand and Product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 products and product strategy</vt:lpstr>
      <vt:lpstr>1.1 How do you classify new products and what is the product mix? </vt:lpstr>
      <vt:lpstr>1.2 What is the product lifecycle? </vt:lpstr>
      <vt:lpstr>Why Most Product Launches Fail </vt:lpstr>
      <vt:lpstr>PowerPoint Presentation</vt:lpstr>
      <vt:lpstr>Developing and launching your product.</vt:lpstr>
      <vt:lpstr>1.3 How to grow your product offering?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1.4 How to calculate demand for your product.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Estimate Market Demand </vt:lpstr>
      <vt:lpstr>1.5 How to develop and launch new products.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1.6 Defining your product pipeline. </vt:lpstr>
      <vt:lpstr>PowerPoint Presentation</vt:lpstr>
      <vt:lpstr>What are brands and how do you develop them?</vt:lpstr>
      <vt:lpstr>2.0 What is a brand and why do you need one? </vt:lpstr>
      <vt:lpstr>PowerPoint Presentation</vt:lpstr>
      <vt:lpstr>2.1 Inputs for developing your brand. </vt:lpstr>
      <vt:lpstr>PowerPoint Presentation</vt:lpstr>
      <vt:lpstr>PowerPoint Presentation</vt:lpstr>
      <vt:lpstr>PowerPoint Presentation</vt:lpstr>
      <vt:lpstr>PowerPoint Presentation</vt:lpstr>
      <vt:lpstr>2.2 How to analyze your competitors. </vt:lpstr>
      <vt:lpstr>PowerPoint Presentation</vt:lpstr>
      <vt:lpstr>PowerPoint Presentation</vt:lpstr>
      <vt:lpstr>PowerPoint Presentation</vt:lpstr>
      <vt:lpstr>PowerPoint Presentation</vt:lpstr>
      <vt:lpstr>Defining your brand and its key elements.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Developing your brand strategy.</vt:lpstr>
      <vt:lpstr>PowerPoint Presentation</vt:lpstr>
      <vt:lpstr>Introduction to brand architecture.</vt:lpstr>
      <vt:lpstr>3.0 What Brand Architecture is and why you need it. </vt:lpstr>
      <vt:lpstr>PowerPoint Presentation</vt:lpstr>
      <vt:lpstr>3.1 Brand equity and its relevance in your business. </vt:lpstr>
      <vt:lpstr>PowerPoint Presentation</vt:lpstr>
      <vt:lpstr>PowerPoint Presentation</vt:lpstr>
      <vt:lpstr>3.2 Which are the different models of brand architecture?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of brand architecture.</vt:lpstr>
      <vt:lpstr>3.3 What a branded house is and when to use it. </vt:lpstr>
      <vt:lpstr>PowerPoint Presentation</vt:lpstr>
      <vt:lpstr>PowerPoint Presentation</vt:lpstr>
      <vt:lpstr>3.4 What a house of brands is and when to use it. </vt:lpstr>
      <vt:lpstr>PowerPoint Presentation</vt:lpstr>
      <vt:lpstr>PowerPoint Presentation</vt:lpstr>
      <vt:lpstr>3.5 What a hybrid model is and when to use it. </vt:lpstr>
      <vt:lpstr>PowerPoint Presentation</vt:lpstr>
      <vt:lpstr>PowerPoint Presentation</vt:lpstr>
      <vt:lpstr>PowerPoint Presentation</vt:lpstr>
      <vt:lpstr>Developing your brand architecture.</vt:lpstr>
      <vt:lpstr>3.6 How to develop a brand architecture - part 1. </vt:lpstr>
      <vt:lpstr>PowerPoint Presentation</vt:lpstr>
      <vt:lpstr>How to develop brand architecture - part 2. </vt:lpstr>
      <vt:lpstr>3.7 Top 5 indicators of a brand architecture issue or opportunity. </vt:lpstr>
      <vt:lpstr>PowerPoint Presentation</vt:lpstr>
      <vt:lpstr>PowerPoint Presentation</vt:lpstr>
      <vt:lpstr>PowerPoint Presentation</vt:lpstr>
      <vt:lpstr>3.8 Things to consider when naming your brand. </vt:lpstr>
      <vt:lpstr>Reading for Module 3 - Brand Relationship Spectrum </vt:lpstr>
      <vt:lpstr>Reading for Module 3 - Leveraging the Corporate Brand </vt:lpstr>
      <vt:lpstr>Week3: Building your brand portfolio</vt:lpstr>
      <vt:lpstr>4.0 What a product and brand portfolio is and why you need to define it. </vt:lpstr>
      <vt:lpstr>PowerPoint Presentation</vt:lpstr>
      <vt:lpstr>PowerPoint Presentation</vt:lpstr>
      <vt:lpstr>4.1 What is the relationship between brand portfolio and brand architecture? </vt:lpstr>
      <vt:lpstr>PowerPoint Presentation</vt:lpstr>
      <vt:lpstr>PowerPoint Presentation</vt:lpstr>
      <vt:lpstr>4.2 How to develop your brand portfolio</vt:lpstr>
      <vt:lpstr>4.3 Managing your brand portfolio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 for Module 4 - Making brand portfolios work </vt:lpstr>
      <vt:lpstr>Introduction to the customer experience journey.</vt:lpstr>
      <vt:lpstr>5.0 The customer experience journey. </vt:lpstr>
      <vt:lpstr>PowerPoint Presentation</vt:lpstr>
      <vt:lpstr>PowerPoint Presentation</vt:lpstr>
      <vt:lpstr>PowerPoint Presentation</vt:lpstr>
      <vt:lpstr>PowerPoint Presentation</vt:lpstr>
      <vt:lpstr>5.1 What is the purchase funnel?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touchpoints of your brand.</vt:lpstr>
      <vt:lpstr>PowerPoint Presentation</vt:lpstr>
      <vt:lpstr>PowerPoint Presentation</vt:lpstr>
      <vt:lpstr>PowerPoint Presentation</vt:lpstr>
      <vt:lpstr>PowerPoint Presentation</vt:lpstr>
      <vt:lpstr>5.3 Identifying your touchpoints. </vt:lpstr>
      <vt:lpstr>PowerPoint Presentation</vt:lpstr>
      <vt:lpstr>PowerPoint Presentation</vt:lpstr>
      <vt:lpstr>5.5 Defining the touchpoints roles </vt:lpstr>
      <vt:lpstr>5.6 Implementing the brand at the key touchpoints. </vt:lpstr>
      <vt:lpstr>PowerPoint Presentation</vt:lpstr>
      <vt:lpstr>Embedding the brand through a brand engagement program.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6.1 Defining your internal communication and training program.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6.2 Embedding the brand throughout the organization </vt:lpstr>
      <vt:lpstr>PowerPoint Presentation</vt:lpstr>
      <vt:lpstr>PowerPoint Presentation</vt:lpstr>
      <vt:lpstr>6.3 Measuring and tracking internal brand behavior 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Brand and Product Management </dc:title>
  <dc:creator>Kalyan Nandi</dc:creator>
  <cp:lastModifiedBy>Kalyan Nandi</cp:lastModifiedBy>
  <cp:revision>110</cp:revision>
  <dcterms:created xsi:type="dcterms:W3CDTF">2022-07-06T15:09:03Z</dcterms:created>
  <dcterms:modified xsi:type="dcterms:W3CDTF">2022-07-27T05:10:05Z</dcterms:modified>
</cp:coreProperties>
</file>